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489" r:id="rId5"/>
    <p:sldId id="593" r:id="rId6"/>
    <p:sldId id="354" r:id="rId7"/>
    <p:sldId id="394" r:id="rId8"/>
    <p:sldId id="490" r:id="rId9"/>
    <p:sldId id="601" r:id="rId10"/>
    <p:sldId id="491" r:id="rId11"/>
    <p:sldId id="471" r:id="rId12"/>
    <p:sldId id="594" r:id="rId13"/>
    <p:sldId id="475" r:id="rId14"/>
    <p:sldId id="492" r:id="rId15"/>
    <p:sldId id="474" r:id="rId16"/>
    <p:sldId id="493" r:id="rId17"/>
    <p:sldId id="494" r:id="rId18"/>
    <p:sldId id="355" r:id="rId19"/>
    <p:sldId id="495" r:id="rId20"/>
    <p:sldId id="496" r:id="rId21"/>
    <p:sldId id="499" r:id="rId22"/>
    <p:sldId id="500" r:id="rId23"/>
    <p:sldId id="501" r:id="rId24"/>
    <p:sldId id="510" r:id="rId25"/>
    <p:sldId id="502" r:id="rId26"/>
    <p:sldId id="503" r:id="rId27"/>
    <p:sldId id="504" r:id="rId28"/>
    <p:sldId id="505" r:id="rId29"/>
    <p:sldId id="506" r:id="rId30"/>
    <p:sldId id="509" r:id="rId31"/>
    <p:sldId id="511" r:id="rId32"/>
    <p:sldId id="512" r:id="rId33"/>
    <p:sldId id="513" r:id="rId34"/>
    <p:sldId id="514" r:id="rId35"/>
    <p:sldId id="595" r:id="rId36"/>
    <p:sldId id="587" r:id="rId37"/>
    <p:sldId id="592" r:id="rId38"/>
    <p:sldId id="596" r:id="rId39"/>
    <p:sldId id="597" r:id="rId40"/>
    <p:sldId id="598" r:id="rId41"/>
    <p:sldId id="600" r:id="rId42"/>
    <p:sldId id="599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2F2F2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99" d="100"/>
          <a:sy n="99" d="100"/>
        </p:scale>
        <p:origin x="150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25.11.2025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92030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40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73367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99376" y="220045"/>
            <a:ext cx="10515600" cy="75437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Архитектуры </a:t>
            </a:r>
            <a:r>
              <a:rPr lang="ru-RU" sz="4800" b="1" dirty="0">
                <a:solidFill>
                  <a:schemeClr val="bg1"/>
                </a:solidFill>
              </a:rPr>
              <a:t>сегментации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07975" y="1064127"/>
            <a:ext cx="5861819" cy="274606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429676" y="840838"/>
            <a:ext cx="5402127" cy="2695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07295" y="3607662"/>
            <a:ext cx="6140011" cy="3129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 smtClean="0">
                <a:solidFill>
                  <a:schemeClr val="bg1"/>
                </a:solidFill>
              </a:rPr>
              <a:t>DeconvNet</a:t>
            </a:r>
            <a:r>
              <a:rPr lang="en-US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 err="1" smtClean="0">
                <a:solidFill>
                  <a:schemeClr val="bg1"/>
                </a:solidFill>
              </a:rPr>
              <a:t>SegNet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0042" y="3461073"/>
            <a:ext cx="5993125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0589" y="3461073"/>
            <a:ext cx="5867671" cy="2990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0375" y="160338"/>
            <a:ext cx="5606597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 smtClean="0">
                <a:solidFill>
                  <a:schemeClr val="bg1"/>
                </a:solidFill>
              </a:rPr>
              <a:t>Сети на основе </a:t>
            </a:r>
            <a:r>
              <a:rPr lang="en-US" sz="4800" b="1" dirty="0" smtClean="0">
                <a:solidFill>
                  <a:schemeClr val="bg1"/>
                </a:solidFill>
              </a:rPr>
              <a:t>U-Net</a:t>
            </a:r>
            <a:endParaRPr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2" y="1280161"/>
            <a:ext cx="5438646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sz="2400" dirty="0"/>
          </a:p>
          <a:p>
            <a:pPr lvl="1">
              <a:defRPr/>
            </a:pPr>
            <a:r>
              <a:rPr lang="en-US" dirty="0" smtClean="0">
                <a:solidFill>
                  <a:schemeClr val="bg1"/>
                </a:solidFill>
              </a:rPr>
              <a:t>U-Net </a:t>
            </a:r>
            <a:r>
              <a:rPr lang="ru-RU" dirty="0" smtClean="0">
                <a:solidFill>
                  <a:schemeClr val="bg1"/>
                </a:solidFill>
              </a:rPr>
              <a:t>не обязательно симметричный. Как правило варьируют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>
              <a:defRPr/>
            </a:pPr>
            <a:r>
              <a:rPr lang="ru-RU" dirty="0" smtClean="0">
                <a:solidFill>
                  <a:schemeClr val="bg1"/>
                </a:solidFill>
              </a:rPr>
              <a:t>Связи </a:t>
            </a:r>
            <a:r>
              <a:rPr lang="en-US" dirty="0" smtClean="0">
                <a:solidFill>
                  <a:schemeClr val="bg1"/>
                </a:solidFill>
              </a:rPr>
              <a:t>U-Net – </a:t>
            </a:r>
            <a:r>
              <a:rPr lang="ru-RU" dirty="0" smtClean="0">
                <a:solidFill>
                  <a:schemeClr val="bg1"/>
                </a:solidFill>
              </a:rPr>
              <a:t>почти </a:t>
            </a:r>
            <a:r>
              <a:rPr lang="en-US" dirty="0" smtClean="0">
                <a:solidFill>
                  <a:schemeClr val="bg1"/>
                </a:solidFill>
              </a:rPr>
              <a:t>Attention</a:t>
            </a:r>
          </a:p>
          <a:p>
            <a:pPr lvl="1">
              <a:defRPr/>
            </a:pPr>
            <a:r>
              <a:rPr lang="ru-RU" dirty="0" smtClean="0">
                <a:solidFill>
                  <a:schemeClr val="bg1"/>
                </a:solidFill>
              </a:rPr>
              <a:t>Цель модификаций </a:t>
            </a:r>
            <a:r>
              <a:rPr lang="en-US" dirty="0" smtClean="0">
                <a:solidFill>
                  <a:schemeClr val="bg1"/>
                </a:solidFill>
              </a:rPr>
              <a:t>U-Net - </a:t>
            </a:r>
            <a:r>
              <a:rPr lang="ru-RU" dirty="0" smtClean="0">
                <a:solidFill>
                  <a:schemeClr val="bg1"/>
                </a:solidFill>
              </a:rPr>
              <a:t> задача в усилении признаков</a:t>
            </a:r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3078" name="Picture 6" descr="https://www.researchgate.net/publication/359639742/figure/fig2/AS:11431281096361215@1668123337475/Comparison-of-U-Net-a-U-Net-b-U-Net-3-c-and-the-proposed-ELU-Net-d-Th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97" y="1280161"/>
            <a:ext cx="6559103" cy="53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g.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96" y="796017"/>
            <a:ext cx="6559104" cy="606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)</a:t>
                </a:r>
                <a:endParaRPr lang="ru-RU" sz="2400" dirty="0" smtClean="0">
                  <a:solidFill>
                    <a:schemeClr val="bg1"/>
                  </a:solidFill>
                </a:endParaRPr>
              </a:p>
              <a:p>
                <a:r>
                  <a:rPr lang="ru-RU" sz="2400" dirty="0" smtClean="0">
                    <a:solidFill>
                      <a:schemeClr val="bg1"/>
                    </a:solidFill>
                  </a:rPr>
                  <a:t>Вместо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GAP </a:t>
                </a:r>
                <a:r>
                  <a:rPr lang="ru-RU" sz="2400" dirty="0" smtClean="0">
                    <a:solidFill>
                      <a:schemeClr val="bg1"/>
                    </a:solidFill>
                  </a:rPr>
                  <a:t>несколько его вариантов (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AdaptiveAveragePooling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)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err="1" smtClean="0">
                    <a:solidFill>
                      <a:schemeClr val="bg1"/>
                    </a:solidFill>
                  </a:rPr>
                  <a:t>Конкат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sz="2000" dirty="0" err="1" smtClean="0">
                    <a:solidFill>
                      <a:schemeClr val="bg1"/>
                    </a:solidFill>
                  </a:rPr>
                  <a:t>Пулингов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– повышает вероятность восстановления мелких деталей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После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40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U-Net – </a:t>
            </a:r>
            <a:r>
              <a:rPr lang="ru-RU" dirty="0" smtClean="0">
                <a:solidFill>
                  <a:schemeClr val="bg1"/>
                </a:solidFill>
              </a:rPr>
              <a:t>большая сеть, не подойдет для </a:t>
            </a:r>
            <a:r>
              <a:rPr lang="en-US" dirty="0" smtClean="0">
                <a:solidFill>
                  <a:schemeClr val="bg1"/>
                </a:solidFill>
              </a:rPr>
              <a:t>Real-Time</a:t>
            </a:r>
            <a:endParaRPr lang="ru-RU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smtClean="0">
                <a:solidFill>
                  <a:schemeClr val="bg1"/>
                </a:solidFill>
              </a:rPr>
              <a:t>головную часть. 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Напр. сделать </a:t>
            </a:r>
            <a:r>
              <a:rPr lang="ru-RU" sz="2400" dirty="0">
                <a:solidFill>
                  <a:schemeClr val="bg1"/>
                </a:solidFill>
              </a:rPr>
              <a:t>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Такая свёртка дает нелинейное рецептивное поле с </a:t>
            </a:r>
            <a:r>
              <a:rPr lang="ru-RU" sz="2400" dirty="0" err="1" smtClean="0">
                <a:solidFill>
                  <a:schemeClr val="bg1"/>
                </a:solidFill>
              </a:rPr>
              <a:t>сохранеием</a:t>
            </a:r>
            <a:r>
              <a:rPr lang="ru-RU" sz="2400" dirty="0" smtClean="0">
                <a:solidFill>
                  <a:schemeClr val="bg1"/>
                </a:solidFill>
              </a:rPr>
              <a:t> деталей (без </a:t>
            </a:r>
            <a:r>
              <a:rPr lang="ru-RU" sz="2400" dirty="0" err="1" smtClean="0">
                <a:solidFill>
                  <a:schemeClr val="bg1"/>
                </a:solidFill>
              </a:rPr>
              <a:t>пулинга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913" y="3808970"/>
            <a:ext cx="7692195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948" y="1119500"/>
            <a:ext cx="11612635" cy="3292480"/>
          </a:xfrm>
        </p:spPr>
        <p:txBody>
          <a:bodyPr>
            <a:noAutofit/>
          </a:bodyPr>
          <a:lstStyle/>
          <a:p>
            <a:pPr lvl="2"/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</a:t>
            </a:r>
            <a:r>
              <a:rPr lang="ru-RU" sz="2400" dirty="0" smtClean="0">
                <a:solidFill>
                  <a:schemeClr val="bg1"/>
                </a:solidFill>
              </a:rPr>
              <a:t>расширенной свертки в использовании разряженного ядра – таким образом ядром небольшого размера перекрывается большая площадь – нелинейный эффект рецептивного поля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545023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09" y="2640402"/>
                <a:ext cx="10856311" cy="1225400"/>
              </a:xfrm>
              <a:prstGeom prst="rect">
                <a:avLst/>
              </a:prstGeom>
              <a:blipFill>
                <a:blip r:embed="rId3"/>
                <a:stretch>
                  <a:fillRect l="-337" b="-69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571" y="1119500"/>
            <a:ext cx="11465910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smtClean="0">
                <a:solidFill>
                  <a:schemeClr val="bg1"/>
                </a:solidFill>
              </a:rPr>
              <a:t>развитие </a:t>
            </a:r>
            <a:r>
              <a:rPr lang="ru-RU" sz="2200" dirty="0">
                <a:solidFill>
                  <a:schemeClr val="bg1"/>
                </a:solidFill>
              </a:rPr>
              <a:t>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</a:t>
            </a:r>
            <a:r>
              <a:rPr lang="en-US" sz="2200" dirty="0" smtClean="0">
                <a:solidFill>
                  <a:schemeClr val="bg1"/>
                </a:solidFill>
              </a:rPr>
              <a:t>convolution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Рост рецептивного поля за счет увеличения </a:t>
            </a:r>
            <a:r>
              <a:rPr lang="en-US" sz="2200" dirty="0" smtClean="0">
                <a:solidFill>
                  <a:schemeClr val="bg1"/>
                </a:solidFill>
              </a:rPr>
              <a:t>dilation</a:t>
            </a:r>
            <a:r>
              <a:rPr lang="ru-RU" sz="2200" dirty="0" smtClean="0">
                <a:solidFill>
                  <a:schemeClr val="bg1"/>
                </a:solidFill>
              </a:rPr>
              <a:t> но при той же размерности карт признаков</a:t>
            </a: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ru-RU" sz="2200" dirty="0" smtClean="0">
                <a:solidFill>
                  <a:schemeClr val="bg1"/>
                </a:solidFill>
              </a:rPr>
              <a:t>Это улучшает </a:t>
            </a:r>
            <a:r>
              <a:rPr lang="en-US" sz="2200" dirty="0" smtClean="0">
                <a:solidFill>
                  <a:schemeClr val="bg1"/>
                </a:solidFill>
              </a:rPr>
              <a:t>up-scale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ru-RU" sz="2200" dirty="0" smtClean="0">
                <a:solidFill>
                  <a:schemeClr val="bg1"/>
                </a:solidFill>
              </a:rPr>
              <a:t>Использование </a:t>
            </a:r>
            <a:r>
              <a:rPr lang="ru-RU" sz="2200" dirty="0">
                <a:solidFill>
                  <a:schemeClr val="bg1"/>
                </a:solidFill>
              </a:rPr>
              <a:t>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42" y="4659938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16" y="3091614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 smtClean="0">
                    <a:solidFill>
                      <a:schemeClr val="bg1"/>
                    </a:solidFill>
                  </a:rPr>
                  <a:t>Отличие от 1й версии – давайте попробуем разные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rates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параллельно.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99224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56600" y="3857625"/>
            <a:ext cx="298450" cy="12065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Swin</a:t>
            </a:r>
            <a:r>
              <a:rPr lang="en-US" sz="4800" b="1" dirty="0" smtClean="0">
                <a:solidFill>
                  <a:schemeClr val="bg1"/>
                </a:solidFill>
              </a:rPr>
              <a:t>-U-Net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04800" y="1689327"/>
            <a:ext cx="5648325" cy="36732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U-Net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подобрая</a:t>
            </a:r>
            <a:r>
              <a:rPr lang="ru-RU" dirty="0">
                <a:solidFill>
                  <a:schemeClr val="bg1"/>
                </a:solidFill>
              </a:rPr>
              <a:t> структура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Swin</a:t>
            </a:r>
            <a:r>
              <a:rPr lang="ru-RU" dirty="0" smtClean="0">
                <a:solidFill>
                  <a:schemeClr val="bg1"/>
                </a:solidFill>
              </a:rPr>
              <a:t> - декодер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AutoShape 4" descr="Medical Image Segmentation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Review — Swin-Unet: Unet-like Pure Transformer for Medical Image  Segmentation | by Sik-Ho Ts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39" y="1209675"/>
            <a:ext cx="5131735" cy="54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557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https://sh-tsang.medium.com/review-swin-unet-unet-like-pure-transformer-for-medical-image-segmentation-63006c850f86</a:t>
            </a:r>
          </a:p>
        </p:txBody>
      </p:sp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756002"/>
            <a:ext cx="296750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U-Net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подобрая</a:t>
            </a:r>
            <a:r>
              <a:rPr lang="ru-RU" dirty="0">
                <a:solidFill>
                  <a:schemeClr val="bg1"/>
                </a:solidFill>
              </a:rPr>
              <a:t> структура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Нет </a:t>
            </a:r>
            <a:r>
              <a:rPr lang="en-US" dirty="0" smtClean="0">
                <a:solidFill>
                  <a:schemeClr val="bg1"/>
                </a:solidFill>
              </a:rPr>
              <a:t>position encoder</a:t>
            </a:r>
            <a:r>
              <a:rPr lang="ru-RU" dirty="0" smtClean="0">
                <a:solidFill>
                  <a:schemeClr val="bg1"/>
                </a:solidFill>
              </a:rPr>
              <a:t>-а</a:t>
            </a:r>
          </a:p>
          <a:p>
            <a:r>
              <a:rPr lang="ru-RU" dirty="0" err="1">
                <a:solidFill>
                  <a:schemeClr val="bg1"/>
                </a:solidFill>
              </a:rPr>
              <a:t>э</a:t>
            </a:r>
            <a:r>
              <a:rPr lang="ru-RU" dirty="0" err="1" smtClean="0">
                <a:solidFill>
                  <a:schemeClr val="bg1"/>
                </a:solidFill>
              </a:rPr>
              <a:t>нкодер</a:t>
            </a:r>
            <a:r>
              <a:rPr lang="ru-RU" dirty="0" smtClean="0">
                <a:solidFill>
                  <a:schemeClr val="bg1"/>
                </a:solidFill>
              </a:rPr>
              <a:t> –модификация </a:t>
            </a:r>
            <a:r>
              <a:rPr lang="en-US" dirty="0" smtClean="0">
                <a:solidFill>
                  <a:schemeClr val="bg1"/>
                </a:solidFill>
              </a:rPr>
              <a:t>SWIN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Дешевый </a:t>
            </a:r>
            <a:r>
              <a:rPr lang="en-US" dirty="0" smtClean="0">
                <a:solidFill>
                  <a:schemeClr val="bg1"/>
                </a:solidFill>
              </a:rPr>
              <a:t>(MLP</a:t>
            </a:r>
            <a:r>
              <a:rPr lang="ru-RU" dirty="0" smtClean="0">
                <a:solidFill>
                  <a:schemeClr val="bg1"/>
                </a:solidFill>
              </a:rPr>
              <a:t>) декодер</a:t>
            </a:r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81" y="1266824"/>
            <a:ext cx="8764119" cy="44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5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Деформированная свертка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231900"/>
            <a:ext cx="1076960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Можно пойти дальше и не просто расширить свертку, а еще и обучить смещения – будет деформированная свертка.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Используется очень редко.</a:t>
            </a: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1" y="3114811"/>
            <a:ext cx="4188520" cy="3601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17" y="2734431"/>
            <a:ext cx="6477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Иерархическая </a:t>
            </a:r>
            <a:r>
              <a:rPr lang="ru-RU" sz="4800" b="1" dirty="0" err="1">
                <a:solidFill>
                  <a:schemeClr val="bg1"/>
                </a:solidFill>
              </a:rPr>
              <a:t>сегмтенация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1425419"/>
            <a:ext cx="6067425" cy="51517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2374"/>
            <a:ext cx="6198710" cy="25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86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6911" y="3494241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19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869"/>
            <a:ext cx="10515600" cy="96806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Переход от классификации к сегментации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9" y="953845"/>
            <a:ext cx="9914021" cy="59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52" y="1715767"/>
            <a:ext cx="3557337" cy="393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278469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view — GIoU: Generalized Intersection over Union | by Sik-Ho Tsang | 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7" y="5342722"/>
            <a:ext cx="31718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05373" y="445727"/>
            <a:ext cx="7177654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2" descr="https://www.researchgate.net/publication/363183586/figure/fig2/AS:11431281085531261@1663784350410/The-calculation-method-comparison-of-IoU-GIoU-and-DIoU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056" y="4117973"/>
            <a:ext cx="5159943" cy="27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315452" y="582021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</a:t>
            </a:r>
            <a:r>
              <a:rPr lang="ru-RU" sz="1050" dirty="0" smtClean="0">
                <a:solidFill>
                  <a:schemeClr val="bg1"/>
                </a:solidFill>
              </a:rPr>
              <a:t>www.researchgate.net/publication/363183586_Multiscale_Object_Detection_Method_for_Track_Construction_Safety_Based_on_Improved_YOLOv5/figures?lo=1 </a:t>
            </a:r>
            <a:r>
              <a:rPr lang="en-US" sz="1050" dirty="0">
                <a:solidFill>
                  <a:schemeClr val="bg1"/>
                </a:solidFill>
              </a:rPr>
              <a:t>https://www.researchgate.net/publication/358936696_Double_parallel_branches_FCOS_for_human_detection_in_a_crowd/figures?lo=1&amp;utm_source=google&amp;utm_medium=organic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www.researchgate.net/publication/358936696/figure/fig2/AS:1151465271898113@1651542122263/GIoU-and-DIoU-loss-degrades-to-IoU-loss-for-these-cases-while-our-V-DIoU-loss-is-still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38" y="598845"/>
            <a:ext cx="5414178" cy="32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56718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Виды Функции потерь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015906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015906"/>
                <a:ext cx="6738856" cy="4862080"/>
              </a:xfrm>
              <a:blipFill>
                <a:blip r:embed="rId2"/>
                <a:stretch>
                  <a:fillRect l="-452" t="-13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37" y="999003"/>
            <a:ext cx="4014265" cy="1829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72" y="2934605"/>
            <a:ext cx="1769521" cy="19561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810350" y="4353123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The structure of SC-UNet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The structure of SC-UNet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2" b="39129"/>
          <a:stretch/>
        </p:blipFill>
        <p:spPr bwMode="auto">
          <a:xfrm>
            <a:off x="7275212" y="3614885"/>
            <a:ext cx="946250" cy="26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1453</Words>
  <Application>Microsoft Office PowerPoint</Application>
  <PresentationFormat>Широкоэкранный</PresentationFormat>
  <Paragraphs>277</Paragraphs>
  <Slides>41</Slides>
  <Notes>0</Notes>
  <HiddenSlides>8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Mont Regular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Переход от классификации к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Виды Функции потерь</vt:lpstr>
      <vt:lpstr>Методы повышающей интерполяции</vt:lpstr>
      <vt:lpstr>Сегментация DeepLab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Задача сегментации – deep learning FCN</vt:lpstr>
      <vt:lpstr>Архитектуры сегментации DeconvNet/SegNet</vt:lpstr>
      <vt:lpstr>Сегментация DeconvNet/SegNet</vt:lpstr>
      <vt:lpstr>Сегментация U-Net</vt:lpstr>
      <vt:lpstr>Сегментация U-Net</vt:lpstr>
      <vt:lpstr>Сети на основе U-Net</vt:lpstr>
      <vt:lpstr>Сегментация PSPNet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 V2</vt:lpstr>
      <vt:lpstr>Сегментация DeepLab V3</vt:lpstr>
      <vt:lpstr>Сегментация DeepLab V3+</vt:lpstr>
      <vt:lpstr>Сегментация DeepLab V3+</vt:lpstr>
      <vt:lpstr>Сегментация Трансформеры Swin-U-Net</vt:lpstr>
      <vt:lpstr>Сегментация SegFormer</vt:lpstr>
      <vt:lpstr>Деформированная свертка</vt:lpstr>
      <vt:lpstr>Иерархическая сегмтенация</vt:lpstr>
      <vt:lpstr>Сегментация DeepLab</vt:lpstr>
      <vt:lpstr>Сегментация DeepLab</vt:lpstr>
      <vt:lpstr>Сегментация DeconvNet</vt:lpstr>
      <vt:lpstr>Свертка высокого разрешения</vt:lpstr>
      <vt:lpstr>Сегментация SegNet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133</cp:revision>
  <dcterms:created xsi:type="dcterms:W3CDTF">2021-12-17T14:01:26Z</dcterms:created>
  <dcterms:modified xsi:type="dcterms:W3CDTF">2025-11-25T15:46:08Z</dcterms:modified>
</cp:coreProperties>
</file>